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6.png" ContentType="image/png"/>
  <Override PartName="/ppt/media/image9.jpeg" ContentType="image/jpeg"/>
  <Override PartName="/ppt/media/image31.png" ContentType="image/png"/>
  <Override PartName="/ppt/media/image30.png" ContentType="image/png"/>
  <Override PartName="/ppt/media/image13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15.jpeg" ContentType="image/jpeg"/>
  <Override PartName="/ppt/media/image65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29.png" ContentType="image/png"/>
  <Override PartName="/ppt/media/image6.jpeg" ContentType="image/jpeg"/>
  <Override PartName="/ppt/media/image71.png" ContentType="image/png"/>
  <Override PartName="/ppt/media/image66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18.jpeg" ContentType="image/jpeg"/>
  <Override PartName="/ppt/media/image73.png" ContentType="image/png"/>
  <Override PartName="/ppt/media/image72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11.png" ContentType="image/png"/>
  <Override PartName="/ppt/media/image48.png" ContentType="image/png"/>
  <Override PartName="/ppt/media/image26.png" ContentType="image/png"/>
  <Override PartName="/ppt/media/image8.png" ContentType="image/png"/>
  <Override PartName="/ppt/media/image38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12.jpeg" ContentType="image/jpe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19.png" ContentType="image/png"/>
  <Override PartName="/ppt/media/image7.png" ContentType="image/png"/>
  <Override PartName="/ppt/media/image37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90360"/>
            <a:ext cx="8227440" cy="511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90360"/>
            <a:ext cx="8227440" cy="511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457200" y="90360"/>
            <a:ext cx="8227440" cy="511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457200" y="90360"/>
            <a:ext cx="8227440" cy="511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90360"/>
            <a:ext cx="8227440" cy="511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457200" y="90360"/>
            <a:ext cx="8227440" cy="511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125280" y="1224000"/>
            <a:ext cx="9392760" cy="4990680"/>
          </a:xfrm>
          <a:prstGeom prst="rect">
            <a:avLst/>
          </a:prstGeom>
          <a:solidFill>
            <a:srgbClr val="007fc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2" descr=""/>
          <p:cNvPicPr/>
          <p:nvPr/>
        </p:nvPicPr>
        <p:blipFill>
          <a:blip r:embed="rId2"/>
          <a:stretch/>
        </p:blipFill>
        <p:spPr>
          <a:xfrm>
            <a:off x="4835520" y="1227240"/>
            <a:ext cx="4446000" cy="1248840"/>
          </a:xfrm>
          <a:prstGeom prst="rect">
            <a:avLst/>
          </a:prstGeom>
          <a:ln>
            <a:noFill/>
          </a:ln>
        </p:spPr>
      </p:pic>
      <p:pic>
        <p:nvPicPr>
          <p:cNvPr id="2" name="Picture 5" descr=""/>
          <p:cNvPicPr/>
          <p:nvPr/>
        </p:nvPicPr>
        <p:blipFill>
          <a:blip r:embed="rId3"/>
          <a:stretch/>
        </p:blipFill>
        <p:spPr>
          <a:xfrm>
            <a:off x="-235080" y="552600"/>
            <a:ext cx="7656120" cy="6144480"/>
          </a:xfrm>
          <a:prstGeom prst="rect">
            <a:avLst/>
          </a:prstGeom>
          <a:ln>
            <a:noFill/>
          </a:ln>
        </p:spPr>
      </p:pic>
      <p:pic>
        <p:nvPicPr>
          <p:cNvPr id="3" name="Imagem 7" descr=""/>
          <p:cNvPicPr/>
          <p:nvPr/>
        </p:nvPicPr>
        <p:blipFill>
          <a:blip r:embed="rId4"/>
          <a:stretch/>
        </p:blipFill>
        <p:spPr>
          <a:xfrm>
            <a:off x="5724360" y="6176880"/>
            <a:ext cx="3399840" cy="678960"/>
          </a:xfrm>
          <a:prstGeom prst="rect">
            <a:avLst/>
          </a:prstGeom>
          <a:ln>
            <a:noFill/>
          </a:ln>
        </p:spPr>
      </p:pic>
      <p:pic>
        <p:nvPicPr>
          <p:cNvPr id="4" name="Imagem 5" descr=""/>
          <p:cNvPicPr/>
          <p:nvPr/>
        </p:nvPicPr>
        <p:blipFill>
          <a:blip r:embed="rId5"/>
          <a:stretch/>
        </p:blipFill>
        <p:spPr>
          <a:xfrm>
            <a:off x="58680" y="0"/>
            <a:ext cx="4993560" cy="98856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7" descr=""/>
          <p:cNvPicPr/>
          <p:nvPr/>
        </p:nvPicPr>
        <p:blipFill>
          <a:blip r:embed="rId2"/>
          <a:stretch/>
        </p:blipFill>
        <p:spPr>
          <a:xfrm>
            <a:off x="-187200" y="1120680"/>
            <a:ext cx="7206840" cy="578592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-12600" y="-19080"/>
            <a:ext cx="9165600" cy="1253520"/>
          </a:xfrm>
          <a:prstGeom prst="rect">
            <a:avLst/>
          </a:prstGeom>
          <a:solidFill>
            <a:srgbClr val="007fc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2" descr=""/>
          <p:cNvPicPr/>
          <p:nvPr/>
        </p:nvPicPr>
        <p:blipFill>
          <a:blip r:embed="rId3"/>
          <a:stretch/>
        </p:blipFill>
        <p:spPr>
          <a:xfrm>
            <a:off x="5343480" y="-15840"/>
            <a:ext cx="4446000" cy="1247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/>
          <p:cNvSpPr/>
          <p:nvPr/>
        </p:nvSpPr>
        <p:spPr>
          <a:xfrm>
            <a:off x="-47520" y="-31680"/>
            <a:ext cx="686880" cy="1253520"/>
          </a:xfrm>
          <a:prstGeom prst="rect">
            <a:avLst/>
          </a:prstGeom>
          <a:solidFill>
            <a:srgbClr val="0095e3">
              <a:alpha val="4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3"/>
          <p:cNvSpPr/>
          <p:nvPr/>
        </p:nvSpPr>
        <p:spPr>
          <a:xfrm>
            <a:off x="-47520" y="596880"/>
            <a:ext cx="686880" cy="637560"/>
          </a:xfrm>
          <a:prstGeom prst="rect">
            <a:avLst/>
          </a:prstGeom>
          <a:solidFill>
            <a:srgbClr val="00a5fc">
              <a:alpha val="3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Imagem 1" descr=""/>
          <p:cNvPicPr/>
          <p:nvPr/>
        </p:nvPicPr>
        <p:blipFill>
          <a:blip r:embed="rId4"/>
          <a:stretch/>
        </p:blipFill>
        <p:spPr>
          <a:xfrm>
            <a:off x="5724360" y="6176880"/>
            <a:ext cx="3399840" cy="678960"/>
          </a:xfrm>
          <a:prstGeom prst="rect">
            <a:avLst/>
          </a:prstGeom>
          <a:ln>
            <a:noFill/>
          </a:ln>
        </p:spPr>
      </p:pic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7" descr=""/>
          <p:cNvPicPr/>
          <p:nvPr/>
        </p:nvPicPr>
        <p:blipFill>
          <a:blip r:embed="rId2"/>
          <a:stretch/>
        </p:blipFill>
        <p:spPr>
          <a:xfrm>
            <a:off x="-187200" y="1120680"/>
            <a:ext cx="7206840" cy="578592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-12600" y="-19080"/>
            <a:ext cx="9165600" cy="1253520"/>
          </a:xfrm>
          <a:prstGeom prst="rect">
            <a:avLst/>
          </a:prstGeom>
          <a:solidFill>
            <a:srgbClr val="007fc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Picture 2" descr=""/>
          <p:cNvPicPr/>
          <p:nvPr/>
        </p:nvPicPr>
        <p:blipFill>
          <a:blip r:embed="rId3"/>
          <a:stretch/>
        </p:blipFill>
        <p:spPr>
          <a:xfrm>
            <a:off x="5343480" y="-15840"/>
            <a:ext cx="4446000" cy="124704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-47520" y="-31680"/>
            <a:ext cx="686880" cy="1253520"/>
          </a:xfrm>
          <a:prstGeom prst="rect">
            <a:avLst/>
          </a:prstGeom>
          <a:solidFill>
            <a:srgbClr val="0095e3">
              <a:alpha val="4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-47520" y="596880"/>
            <a:ext cx="686880" cy="637560"/>
          </a:xfrm>
          <a:prstGeom prst="rect">
            <a:avLst/>
          </a:prstGeom>
          <a:solidFill>
            <a:srgbClr val="00a5fc">
              <a:alpha val="3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Imagem 1" descr=""/>
          <p:cNvPicPr/>
          <p:nvPr/>
        </p:nvPicPr>
        <p:blipFill>
          <a:blip r:embed="rId4"/>
          <a:stretch/>
        </p:blipFill>
        <p:spPr>
          <a:xfrm>
            <a:off x="5724360" y="6176880"/>
            <a:ext cx="3399840" cy="678960"/>
          </a:xfrm>
          <a:prstGeom prst="rect">
            <a:avLst/>
          </a:prstGeom>
          <a:ln>
            <a:noFill/>
          </a:ln>
        </p:spPr>
      </p:pic>
      <p:sp>
        <p:nvSpPr>
          <p:cNvPr id="93" name="PlaceHolder 4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7" descr=""/>
          <p:cNvPicPr/>
          <p:nvPr/>
        </p:nvPicPr>
        <p:blipFill>
          <a:blip r:embed="rId2"/>
          <a:stretch/>
        </p:blipFill>
        <p:spPr>
          <a:xfrm>
            <a:off x="-187200" y="1120680"/>
            <a:ext cx="7206840" cy="578592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-12600" y="-19080"/>
            <a:ext cx="9165600" cy="1253520"/>
          </a:xfrm>
          <a:prstGeom prst="rect">
            <a:avLst/>
          </a:prstGeom>
          <a:solidFill>
            <a:srgbClr val="007fc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Picture 2" descr=""/>
          <p:cNvPicPr/>
          <p:nvPr/>
        </p:nvPicPr>
        <p:blipFill>
          <a:blip r:embed="rId3"/>
          <a:stretch/>
        </p:blipFill>
        <p:spPr>
          <a:xfrm>
            <a:off x="5343480" y="-15840"/>
            <a:ext cx="4446000" cy="124704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-47520" y="-31680"/>
            <a:ext cx="686880" cy="1253520"/>
          </a:xfrm>
          <a:prstGeom prst="rect">
            <a:avLst/>
          </a:prstGeom>
          <a:solidFill>
            <a:srgbClr val="0095e3">
              <a:alpha val="4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-47520" y="596880"/>
            <a:ext cx="686880" cy="637560"/>
          </a:xfrm>
          <a:prstGeom prst="rect">
            <a:avLst/>
          </a:prstGeom>
          <a:solidFill>
            <a:srgbClr val="00a5fc">
              <a:alpha val="3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Imagem 1" descr=""/>
          <p:cNvPicPr/>
          <p:nvPr/>
        </p:nvPicPr>
        <p:blipFill>
          <a:blip r:embed="rId4"/>
          <a:stretch/>
        </p:blipFill>
        <p:spPr>
          <a:xfrm>
            <a:off x="5724360" y="6176880"/>
            <a:ext cx="3399840" cy="678960"/>
          </a:xfrm>
          <a:prstGeom prst="rect">
            <a:avLst/>
          </a:prstGeom>
          <a:ln>
            <a:noFill/>
          </a:ln>
        </p:spPr>
      </p:pic>
      <p:sp>
        <p:nvSpPr>
          <p:cNvPr id="137" name="PlaceHolder 4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7" descr=""/>
          <p:cNvPicPr/>
          <p:nvPr/>
        </p:nvPicPr>
        <p:blipFill>
          <a:blip r:embed="rId2"/>
          <a:stretch/>
        </p:blipFill>
        <p:spPr>
          <a:xfrm>
            <a:off x="-187200" y="1120680"/>
            <a:ext cx="7206840" cy="578592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-12600" y="-19080"/>
            <a:ext cx="9165600" cy="1253520"/>
          </a:xfrm>
          <a:prstGeom prst="rect">
            <a:avLst/>
          </a:prstGeom>
          <a:solidFill>
            <a:srgbClr val="007fc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Picture 2" descr=""/>
          <p:cNvPicPr/>
          <p:nvPr/>
        </p:nvPicPr>
        <p:blipFill>
          <a:blip r:embed="rId3"/>
          <a:stretch/>
        </p:blipFill>
        <p:spPr>
          <a:xfrm>
            <a:off x="5343480" y="-15840"/>
            <a:ext cx="4446000" cy="124704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-47520" y="-31680"/>
            <a:ext cx="686880" cy="1253520"/>
          </a:xfrm>
          <a:prstGeom prst="rect">
            <a:avLst/>
          </a:prstGeom>
          <a:solidFill>
            <a:srgbClr val="0095e3">
              <a:alpha val="4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"/>
          <p:cNvSpPr/>
          <p:nvPr/>
        </p:nvSpPr>
        <p:spPr>
          <a:xfrm>
            <a:off x="-47520" y="596880"/>
            <a:ext cx="686880" cy="637560"/>
          </a:xfrm>
          <a:prstGeom prst="rect">
            <a:avLst/>
          </a:prstGeom>
          <a:solidFill>
            <a:srgbClr val="00a5fc">
              <a:alpha val="3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Imagem 1" descr=""/>
          <p:cNvPicPr/>
          <p:nvPr/>
        </p:nvPicPr>
        <p:blipFill>
          <a:blip r:embed="rId4"/>
          <a:stretch/>
        </p:blipFill>
        <p:spPr>
          <a:xfrm>
            <a:off x="5724360" y="6176880"/>
            <a:ext cx="3399840" cy="678960"/>
          </a:xfrm>
          <a:prstGeom prst="rect">
            <a:avLst/>
          </a:prstGeom>
          <a:ln>
            <a:noFill/>
          </a:ln>
        </p:spPr>
      </p:pic>
      <p:sp>
        <p:nvSpPr>
          <p:cNvPr id="181" name="PlaceHolder 4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7" descr=""/>
          <p:cNvPicPr/>
          <p:nvPr/>
        </p:nvPicPr>
        <p:blipFill>
          <a:blip r:embed="rId2"/>
          <a:stretch/>
        </p:blipFill>
        <p:spPr>
          <a:xfrm>
            <a:off x="-187200" y="1120680"/>
            <a:ext cx="7206840" cy="578592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-12600" y="-19080"/>
            <a:ext cx="9165600" cy="1253520"/>
          </a:xfrm>
          <a:prstGeom prst="rect">
            <a:avLst/>
          </a:prstGeom>
          <a:solidFill>
            <a:srgbClr val="007fc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2" descr=""/>
          <p:cNvPicPr/>
          <p:nvPr/>
        </p:nvPicPr>
        <p:blipFill>
          <a:blip r:embed="rId3"/>
          <a:stretch/>
        </p:blipFill>
        <p:spPr>
          <a:xfrm>
            <a:off x="5343480" y="-15840"/>
            <a:ext cx="4446000" cy="1247040"/>
          </a:xfrm>
          <a:prstGeom prst="rect">
            <a:avLst/>
          </a:prstGeom>
          <a:ln>
            <a:noFill/>
          </a:ln>
        </p:spPr>
      </p:pic>
      <p:sp>
        <p:nvSpPr>
          <p:cNvPr id="222" name="CustomShape 2"/>
          <p:cNvSpPr/>
          <p:nvPr/>
        </p:nvSpPr>
        <p:spPr>
          <a:xfrm>
            <a:off x="-47520" y="-31680"/>
            <a:ext cx="686880" cy="1253520"/>
          </a:xfrm>
          <a:prstGeom prst="rect">
            <a:avLst/>
          </a:prstGeom>
          <a:solidFill>
            <a:srgbClr val="0095e3">
              <a:alpha val="4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3"/>
          <p:cNvSpPr/>
          <p:nvPr/>
        </p:nvSpPr>
        <p:spPr>
          <a:xfrm>
            <a:off x="-47520" y="596880"/>
            <a:ext cx="686880" cy="637560"/>
          </a:xfrm>
          <a:prstGeom prst="rect">
            <a:avLst/>
          </a:prstGeom>
          <a:solidFill>
            <a:srgbClr val="00a5fc">
              <a:alpha val="3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Imagem 1" descr=""/>
          <p:cNvPicPr/>
          <p:nvPr/>
        </p:nvPicPr>
        <p:blipFill>
          <a:blip r:embed="rId4"/>
          <a:stretch/>
        </p:blipFill>
        <p:spPr>
          <a:xfrm>
            <a:off x="5724360" y="6176880"/>
            <a:ext cx="3399840" cy="678960"/>
          </a:xfrm>
          <a:prstGeom prst="rect">
            <a:avLst/>
          </a:prstGeom>
          <a:ln>
            <a:noFill/>
          </a:ln>
        </p:spPr>
      </p:pic>
      <p:sp>
        <p:nvSpPr>
          <p:cNvPr id="225" name="PlaceHolder 4"/>
          <p:cNvSpPr>
            <a:spLocks noGrp="1"/>
          </p:cNvSpPr>
          <p:nvPr>
            <p:ph type="title"/>
          </p:nvPr>
        </p:nvSpPr>
        <p:spPr>
          <a:xfrm>
            <a:off x="457200" y="90360"/>
            <a:ext cx="8227440" cy="110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4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4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6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6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plugins.qgis.org/search/?q=terrabrasilis" TargetMode="External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6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hyperlink" Target="mailto:andre.carvalho@inpe.br?subject=Curso TerraBrasilis - MPPA" TargetMode="External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187640" y="4840920"/>
            <a:ext cx="693828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fafafa"/>
                </a:solidFill>
                <a:latin typeface="Cambria"/>
                <a:ea typeface="Humanist 777 Bold BT"/>
              </a:rPr>
              <a:t>André F. A. Carvalho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fafafa"/>
                </a:solidFill>
                <a:latin typeface="Cambria"/>
                <a:ea typeface="Humanist 777 Bold BT"/>
              </a:rPr>
              <a:t>Analista/Desenvolvedor Sênior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fafafa"/>
                </a:solidFill>
                <a:latin typeface="Cambria"/>
                <a:ea typeface="Humanist 777 Bold BT"/>
              </a:rPr>
              <a:t>Plataforma TerraBrasilis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fafafa"/>
                </a:solidFill>
                <a:latin typeface="Cambria"/>
                <a:ea typeface="Humanist 777 Bold BT"/>
              </a:rPr>
              <a:t>INPE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fafafa"/>
                </a:solidFill>
                <a:latin typeface="Cambria"/>
                <a:ea typeface="Humanist 777 Bold BT"/>
              </a:rPr>
              <a:t>andre.carvalho@inpe.br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575640" y="1340640"/>
            <a:ext cx="7990560" cy="30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ffffff"/>
                </a:solidFill>
                <a:latin typeface="Cambria"/>
                <a:ea typeface="Humanist 777 Bold BT"/>
              </a:rPr>
              <a:t>Explorando as potencialidades da plataforma </a:t>
            </a:r>
            <a:r>
              <a:rPr b="1" lang="pt-BR" sz="4000" spc="-1" strike="noStrike">
                <a:solidFill>
                  <a:srgbClr val="ffffff"/>
                </a:solidFill>
                <a:latin typeface="Cambria"/>
                <a:ea typeface="Humanist 777 Bold BT"/>
              </a:rPr>
              <a:t>TerraBrasilis</a:t>
            </a:r>
            <a:r>
              <a:rPr b="0" lang="pt-BR" sz="4000" spc="-1" strike="noStrike">
                <a:solidFill>
                  <a:srgbClr val="ffffff"/>
                </a:solidFill>
                <a:latin typeface="Cambria"/>
                <a:ea typeface="Humanist 777 Bold BT"/>
              </a:rPr>
              <a:t> 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ffffff"/>
                </a:solidFill>
                <a:latin typeface="Cambria"/>
                <a:ea typeface="Humanist 777 Bold BT"/>
              </a:rPr>
              <a:t>para monitoramento do desmatamento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4000" spc="-1" strike="noStrike">
              <a:latin typeface="Arial"/>
            </a:endParaRPr>
          </a:p>
        </p:txBody>
      </p:sp>
      <p:pic>
        <p:nvPicPr>
          <p:cNvPr id="265" name="Picture 2" descr="Concurso MP PA - Ministério Público do Estado do Pará: cursos, edital e  datas | Gran Cursos Online"/>
          <p:cNvPicPr/>
          <p:nvPr/>
        </p:nvPicPr>
        <p:blipFill>
          <a:blip r:embed="rId1"/>
          <a:srcRect l="24727" t="31166" r="23937" b="45771"/>
          <a:stretch/>
        </p:blipFill>
        <p:spPr>
          <a:xfrm>
            <a:off x="0" y="5383440"/>
            <a:ext cx="2090160" cy="703080"/>
          </a:xfrm>
          <a:prstGeom prst="rect">
            <a:avLst/>
          </a:prstGeom>
          <a:ln>
            <a:noFill/>
          </a:ln>
        </p:spPr>
      </p:pic>
      <p:pic>
        <p:nvPicPr>
          <p:cNvPr id="266" name="Picture 4" descr=""/>
          <p:cNvPicPr/>
          <p:nvPr/>
        </p:nvPicPr>
        <p:blipFill>
          <a:blip r:embed="rId2"/>
          <a:stretch/>
        </p:blipFill>
        <p:spPr>
          <a:xfrm>
            <a:off x="6911640" y="5328360"/>
            <a:ext cx="2230200" cy="83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1357560" y="248040"/>
            <a:ext cx="642744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fafafa"/>
                </a:solidFill>
                <a:latin typeface="Arial"/>
                <a:ea typeface="Humanist 777 Bold BT"/>
              </a:rPr>
              <a:t>Dados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144000" y="1296000"/>
            <a:ext cx="8855280" cy="49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Área mínima* de uma detecção na publicação: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404040"/>
                </a:solidFill>
                <a:latin typeface="Arial"/>
                <a:ea typeface="DejaVu Sans"/>
              </a:rPr>
              <a:t>6.25 ha</a:t>
            </a:r>
            <a:endParaRPr b="0" lang="pt-BR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404040"/>
                </a:solidFill>
                <a:latin typeface="Arial"/>
                <a:ea typeface="DejaVu Sans"/>
              </a:rPr>
              <a:t>Máscara e incrementos de desmatamento do PRODES e Alertas DETER Amz - para comparação da série histórica.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404040"/>
                </a:solidFill>
                <a:latin typeface="Arial"/>
                <a:ea typeface="DejaVu Sans"/>
              </a:rPr>
              <a:t>3 ha</a:t>
            </a:r>
            <a:endParaRPr b="0" lang="pt-BR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404040"/>
                </a:solidFill>
                <a:latin typeface="Arial"/>
                <a:ea typeface="DejaVu Sans"/>
              </a:rPr>
              <a:t>Alertas DETER Cerrado.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404040"/>
                </a:solidFill>
                <a:latin typeface="Arial"/>
                <a:ea typeface="DejaVu Sans"/>
              </a:rPr>
              <a:t>1 ha</a:t>
            </a:r>
            <a:endParaRPr b="0" lang="pt-BR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404040"/>
                </a:solidFill>
                <a:latin typeface="Arial"/>
                <a:ea typeface="DejaVu Sans"/>
              </a:rPr>
              <a:t>Classes PRODES como: Resíduo, hidrografia, entre outros.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404040"/>
                </a:solidFill>
                <a:latin typeface="Arial"/>
                <a:ea typeface="DejaVu Sans"/>
              </a:rPr>
              <a:t>* Alguns polígonos podem apresentar área inferior, após passar por operação de cruzamento espacial, mas fazem parte de um mesmo objeto originalmente detectado.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396720" y="2880000"/>
            <a:ext cx="83505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Tratamento, publicação e acesso aos dados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404040"/>
                </a:solidFill>
                <a:latin typeface="Arial"/>
                <a:ea typeface="DejaVu Sans"/>
              </a:rPr>
              <a:t>Primários do PRODES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60360" y="1404000"/>
            <a:ext cx="842256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Etapa de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tratamento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 -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dados vetoriais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Importação para o banco de publicação (Postgres/PostGIS);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Adequação de nomes de campos e remoção de campos não publicáveis;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Separação por classes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: desmatamento anual, máscara de desmatamento, nuvem, hidrografia, resíduo;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Verificação de completude, tipos (data, número, texto), validação de geometria, conferência de área;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60360" y="1512000"/>
            <a:ext cx="8422560" cy="44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Etapa de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publicação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 -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dados vetoriais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Exportação para arquivos vetoriais (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Shapefile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 e GeoPackage);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Configuração/atualização da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API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 OGC (camadas no GeoServer);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Atualização dos metadados (GeoNetwork);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Atualização dos arquivos matriciais (Rasterização para gerar GeoTiff);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Atualização da lista de camadas no plugin QGIS;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307080" y="1944000"/>
            <a:ext cx="8528760" cy="410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2748240" y="2061720"/>
            <a:ext cx="3647160" cy="3913560"/>
          </a:xfrm>
          <a:prstGeom prst="rect">
            <a:avLst/>
          </a:prstGeom>
          <a:ln>
            <a:noFill/>
          </a:ln>
        </p:spPr>
      </p:pic>
      <p:sp>
        <p:nvSpPr>
          <p:cNvPr id="313" name="CustomShape 2"/>
          <p:cNvSpPr/>
          <p:nvPr/>
        </p:nvSpPr>
        <p:spPr>
          <a:xfrm>
            <a:off x="144000" y="1296000"/>
            <a:ext cx="8855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Lista de arquivos prontos, disponíveis para download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360" y="1352520"/>
            <a:ext cx="9142920" cy="487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2762640" y="2052000"/>
            <a:ext cx="3618360" cy="392328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144000" y="1296000"/>
            <a:ext cx="8855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Catálogo de Metadados para descrever os dados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74520" y="1536120"/>
            <a:ext cx="8993880" cy="436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1315800" y="1260000"/>
            <a:ext cx="6510960" cy="503856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357560" y="248040"/>
            <a:ext cx="642744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fafafa"/>
                </a:solidFill>
                <a:latin typeface="Arial"/>
                <a:ea typeface="Humanist 777 Bold BT"/>
              </a:rPr>
              <a:t>TerraBrasilis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144000" y="1512000"/>
            <a:ext cx="8854560" cy="41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Plataforma para organização e acesso aos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dados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 de supressão da vegetação nativa.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404040"/>
                </a:solidFill>
                <a:latin typeface="Arial"/>
                <a:ea typeface="DejaVu Sans"/>
              </a:rPr>
              <a:t>A plataforma foi desenhada e desenvolvida com a finalidade de acomodar dados, informações e aplicações relacionadas aos processos de produção e disseminação de dados de 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supressão da vegetação nativa, gerados pelos</a:t>
            </a:r>
            <a:r>
              <a:rPr b="0" lang="en-US" sz="2800" spc="-1" strike="noStrike">
                <a:solidFill>
                  <a:srgbClr val="404040"/>
                </a:solidFill>
                <a:latin typeface="Arial"/>
                <a:ea typeface="DejaVu Sans"/>
              </a:rPr>
              <a:t> programas de monitoramento P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RODES e DETER</a:t>
            </a:r>
            <a:r>
              <a:rPr b="0" lang="en-US" sz="2800" spc="-1" strike="noStrike">
                <a:solidFill>
                  <a:srgbClr val="40404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2762640" y="2052000"/>
            <a:ext cx="3618360" cy="3923280"/>
          </a:xfrm>
          <a:prstGeom prst="rect">
            <a:avLst/>
          </a:prstGeom>
          <a:ln>
            <a:noFill/>
          </a:ln>
        </p:spPr>
      </p:pic>
      <p:sp>
        <p:nvSpPr>
          <p:cNvPr id="325" name="CustomShape 2"/>
          <p:cNvSpPr/>
          <p:nvPr/>
        </p:nvSpPr>
        <p:spPr>
          <a:xfrm>
            <a:off x="144000" y="1296000"/>
            <a:ext cx="8855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Serviços Web para uso dentro e fora da plataforma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617040" y="1824480"/>
            <a:ext cx="7909560" cy="443880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144000" y="1296000"/>
            <a:ext cx="8855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Mapa PRODES no Aplicativo - via API OGC (WMS)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544320" y="1709640"/>
            <a:ext cx="8054640" cy="4538160"/>
          </a:xfrm>
          <a:prstGeom prst="rect">
            <a:avLst/>
          </a:prstGeom>
          <a:ln>
            <a:noFill/>
          </a:ln>
        </p:spPr>
      </p:pic>
      <p:sp>
        <p:nvSpPr>
          <p:cNvPr id="331" name="CustomShape 2"/>
          <p:cNvSpPr/>
          <p:nvPr/>
        </p:nvSpPr>
        <p:spPr>
          <a:xfrm>
            <a:off x="144000" y="1224000"/>
            <a:ext cx="8855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Mapa PRODES no QGIS - via API OGC (WMS)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Secundários - PRODES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144000" y="1368000"/>
            <a:ext cx="8854920" cy="475560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São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resultado de análise e processamento. 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Alimentam aplicações, que fornecem capacidade de consulta às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informações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 sobre os processos de supressão da vegetação nativa, para diferentes recortes espaciais e temporais.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Os processamentos envolvem, em geral:</a:t>
            </a:r>
            <a:endParaRPr b="0" lang="pt-BR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Cruzamento espacial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 com áreas de interesse como: Municípios, Unidades de Conservação, Terras Indígenas, Queimadas, CAR, entre outros;</a:t>
            </a:r>
            <a:endParaRPr b="0" lang="pt-BR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Agregação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 por local de interesse e intervalo de tempo;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Secundários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56880" y="1836000"/>
            <a:ext cx="9029520" cy="438012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144000" y="1224000"/>
            <a:ext cx="8855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Taxas de desmatamento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Secundários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84960" y="2052000"/>
            <a:ext cx="8973720" cy="38174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144000" y="1224000"/>
            <a:ext cx="8855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Incrementos de desmatamento em diferentes recortes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Secundários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38240" y="1980000"/>
            <a:ext cx="1469160" cy="251928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2"/>
          <a:stretch/>
        </p:blipFill>
        <p:spPr>
          <a:xfrm>
            <a:off x="703800" y="4644000"/>
            <a:ext cx="3579480" cy="1979280"/>
          </a:xfrm>
          <a:prstGeom prst="rect">
            <a:avLst/>
          </a:prstGeom>
          <a:ln>
            <a:noFill/>
          </a:ln>
        </p:spPr>
      </p:pic>
      <p:sp>
        <p:nvSpPr>
          <p:cNvPr id="343" name="Line 2"/>
          <p:cNvSpPr/>
          <p:nvPr/>
        </p:nvSpPr>
        <p:spPr>
          <a:xfrm>
            <a:off x="1368000" y="4104000"/>
            <a:ext cx="1224000" cy="504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" descr=""/>
          <p:cNvPicPr/>
          <p:nvPr/>
        </p:nvPicPr>
        <p:blipFill>
          <a:blip r:embed="rId3"/>
          <a:stretch/>
        </p:blipFill>
        <p:spPr>
          <a:xfrm>
            <a:off x="4830840" y="2376000"/>
            <a:ext cx="4231800" cy="3671280"/>
          </a:xfrm>
          <a:prstGeom prst="rect">
            <a:avLst/>
          </a:prstGeom>
          <a:ln>
            <a:noFill/>
          </a:ln>
        </p:spPr>
      </p:pic>
      <p:sp>
        <p:nvSpPr>
          <p:cNvPr id="345" name="Line 3"/>
          <p:cNvSpPr/>
          <p:nvPr/>
        </p:nvSpPr>
        <p:spPr>
          <a:xfrm flipV="1">
            <a:off x="3672000" y="5400000"/>
            <a:ext cx="1080000" cy="1008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4"/>
          <p:cNvSpPr/>
          <p:nvPr/>
        </p:nvSpPr>
        <p:spPr>
          <a:xfrm>
            <a:off x="72000" y="1188000"/>
            <a:ext cx="899928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Agregado anual de incrementos de desmatamento – Municípios/PA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Secundários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4248000" y="2268000"/>
            <a:ext cx="4586400" cy="3208320"/>
          </a:xfrm>
          <a:prstGeom prst="rect">
            <a:avLst/>
          </a:prstGeom>
          <a:ln>
            <a:noFill/>
          </a:ln>
        </p:spPr>
      </p:pic>
      <p:sp>
        <p:nvSpPr>
          <p:cNvPr id="349" name="Line 2"/>
          <p:cNvSpPr/>
          <p:nvPr/>
        </p:nvSpPr>
        <p:spPr>
          <a:xfrm flipH="1">
            <a:off x="2880000" y="2628000"/>
            <a:ext cx="1584000" cy="792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"/>
          <p:cNvSpPr/>
          <p:nvPr/>
        </p:nvSpPr>
        <p:spPr>
          <a:xfrm>
            <a:off x="72000" y="1224000"/>
            <a:ext cx="899928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Agregado anual de incrementos de desmatamento - PA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461160" y="2571480"/>
            <a:ext cx="2418120" cy="315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Auxiliares - PRODES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96720" y="2880000"/>
            <a:ext cx="83505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Tratamento, publicação e acesso aos dados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404040"/>
                </a:solidFill>
                <a:latin typeface="Arial"/>
                <a:ea typeface="DejaVu Sans"/>
              </a:rPr>
              <a:t>Auxiliares do PRODES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Auxiliares - PRODES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108000" y="1548000"/>
            <a:ext cx="8927640" cy="525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Etapa de tratamento e publicação –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dados vetoriais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Pesquisa e download dos dados auxiliares mantidos e disponibilizados pelos órgãos oficiais;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Importação no banco de dados de publicação;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Tratamento para normalização e recorte por biomas;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Exportação para arquivos, frações por bioma;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Criação/atualização dos metadados;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Configuração/atualização da API OGC (camadas no GeoServer);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357560" y="248040"/>
            <a:ext cx="642744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fafafa"/>
                </a:solidFill>
                <a:latin typeface="Arial"/>
                <a:ea typeface="Humanist 777 Bold BT"/>
              </a:rPr>
              <a:t>TerraBrasilis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44000" y="1512000"/>
            <a:ext cx="8854560" cy="12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O principal objetivo da plataforma é prover acesso direto ao dado sem a necessidade de identificação do usuário ou qualquer outro meio de filtro que dificulte a obtenção dos dados.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404040"/>
                </a:solidFill>
                <a:latin typeface="Arial"/>
                <a:ea typeface="DejaVu Sans"/>
              </a:rPr>
              <a:t>Download direto dos arquivos de forma anônima;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404040"/>
                </a:solidFill>
                <a:latin typeface="Arial"/>
                <a:ea typeface="DejaVu Sans"/>
              </a:rPr>
              <a:t>Análises básicas por meio de aplicações interativas, sem necessidade do download;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404040"/>
                </a:solidFill>
                <a:latin typeface="Arial"/>
                <a:ea typeface="DejaVu Sans"/>
              </a:rPr>
              <a:t>Integração a clientes OCG (QGIS, VINDE...);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404040"/>
                </a:solidFill>
                <a:latin typeface="Arial"/>
                <a:ea typeface="DejaVu Sans"/>
              </a:rPr>
              <a:t>Automatização via scripts (para desenvolvedores);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Auxiliares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360" y="1440000"/>
            <a:ext cx="9143280" cy="467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Auxiliares - PRODES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108000" y="1440000"/>
            <a:ext cx="892764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Etapa de tratamento e publicação -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imagens de satélite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Seleção das principais cenas utilizadas na interpretação/produção dos dados;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Processamento para normalização e geração do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mosaico anual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Configuração/atualização da API OGC (camadas no GeoServer);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Atualização da lista de camadas no plugin QGIS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Auxiliares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08000" y="1256040"/>
            <a:ext cx="8926920" cy="504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Auxiliares - PRODES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08000" y="1332000"/>
            <a:ext cx="8948520" cy="485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Noto Sans CJK SC"/>
              </a:rPr>
              <a:t>Dados Primários</a:t>
            </a: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 - DETER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96720" y="2880000"/>
            <a:ext cx="83505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Tratamento, publicação e acesso aos dados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404040"/>
                </a:solidFill>
                <a:latin typeface="Arial"/>
                <a:ea typeface="DejaVu Sans"/>
              </a:rPr>
              <a:t>Primários do DETER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Noto Sans CJK SC"/>
              </a:rPr>
              <a:t>Dados Primários</a:t>
            </a: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 - DETER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44000" y="1296000"/>
            <a:ext cx="8855280" cy="524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Projetos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operacionais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: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Alertas de desmatamento e degradação florestal na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Amazônia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Alertas de supressão da vegetação nativa no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Cerrado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Projetos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experimentais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: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Alertas de supressão da vegetação nativa e áreas queimadas em área de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Não Floresta na Amazônia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Alertas de supressão da vegetação nativa e áreas queimadas no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Pantanal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Noto Sans CJK SC"/>
              </a:rPr>
              <a:t>Dados Primários</a:t>
            </a: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 - DETER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360360" y="1404000"/>
            <a:ext cx="842256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Etapas da rotina automatizada de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tratamento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: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Seleção de alertas auditados;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Adequação de nomes de campos e remoção de campos não publicáveis;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Verificação de completude, tipos (data, número, texto), validação de geometria;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Cruzamento com áreas de interesse: Municípios e UCs;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Noto Sans CJK SC"/>
              </a:rPr>
              <a:t>Dados Primários</a:t>
            </a: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 - DETER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360360" y="1404000"/>
            <a:ext cx="842256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Etapas da rotina automatizada de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publicação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: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Sincronia/cópia para o banco de publicação (Postgres/PostGIS);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Envio de e-mails de controle;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Liberação semanal ao público. Toda sexta-feira libera os dados produzidos até sexta-feira da semana anterior;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Geração de shapefiles para usuários anônimos e autenticados;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Filtros de área: (Amazônia) 6,25 ha (Cerrado) 3 ha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Noto Sans CJK SC"/>
              </a:rPr>
              <a:t>Dados Primários</a:t>
            </a: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 - DETER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288000" y="4824000"/>
            <a:ext cx="8566920" cy="115704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252000" y="1872000"/>
            <a:ext cx="2015280" cy="143496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3"/>
          <a:stretch/>
        </p:blipFill>
        <p:spPr>
          <a:xfrm>
            <a:off x="216000" y="3542760"/>
            <a:ext cx="8711280" cy="117252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2376000" y="2232000"/>
            <a:ext cx="6695280" cy="93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404040"/>
                </a:solidFill>
                <a:latin typeface="Arial"/>
                <a:ea typeface="DejaVu Sans"/>
              </a:rPr>
              <a:t>* Usuários autenticados recebem atualização diária e usuários anônimos recebem atualização semanal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108000" y="1260000"/>
            <a:ext cx="8927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</a:rPr>
              <a:t>Acesso aos arquivos de dados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DETER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23400" y="1800000"/>
            <a:ext cx="9096840" cy="4390920"/>
          </a:xfrm>
          <a:prstGeom prst="rect">
            <a:avLst/>
          </a:prstGeom>
          <a:ln>
            <a:noFill/>
          </a:ln>
        </p:spPr>
      </p:pic>
      <p:sp>
        <p:nvSpPr>
          <p:cNvPr id="380" name="CustomShape 2"/>
          <p:cNvSpPr/>
          <p:nvPr/>
        </p:nvSpPr>
        <p:spPr>
          <a:xfrm>
            <a:off x="108000" y="1260000"/>
            <a:ext cx="8927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</a:rPr>
              <a:t>Acesso aos dados via Aplicativo de mapa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357560" y="248040"/>
            <a:ext cx="642744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fafafa"/>
                </a:solidFill>
                <a:latin typeface="Arial"/>
                <a:ea typeface="Humanist 777 Bold BT"/>
              </a:rPr>
              <a:t>TerraBrasilis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0" y="1228320"/>
            <a:ext cx="9142920" cy="503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Dados Primários - DETER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108000" y="1188000"/>
            <a:ext cx="8927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</a:rPr>
              <a:t>Acesso aos dados via API OGC no QGIS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480240" y="1673640"/>
            <a:ext cx="8183160" cy="459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Noto Sans CJK SC"/>
              </a:rPr>
              <a:t>Dados Secundários</a:t>
            </a: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 - DETER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44360" y="1334880"/>
            <a:ext cx="8854920" cy="475560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São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resultado de análise e processamento.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 Alimentam aplicações, que fornecem capacidade de consulta às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informações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 sobre os processos de remoção da vegetação nativa, para diferentes recortes espaciais e temporais.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Os processamentos envolvem, em geral:</a:t>
            </a:r>
            <a:endParaRPr b="0" lang="pt-BR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Cruzamento espacial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 com áreas de interesse como: Municípios, Unidades de Conservação, Queimadas, CAR, entre outros;</a:t>
            </a:r>
            <a:endParaRPr b="0" lang="pt-BR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Agregação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 por local de interesse e intervalo de tempo;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Noto Sans CJK SC"/>
              </a:rPr>
              <a:t>Dados Secundários</a:t>
            </a: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 - DETER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360" y="1050120"/>
            <a:ext cx="9142920" cy="517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Noto Sans CJK SC"/>
              </a:rPr>
              <a:t>Dados Secundários</a:t>
            </a: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 - DETER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360" y="1079280"/>
            <a:ext cx="9142920" cy="515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Noto Sans CJK SC"/>
              </a:rPr>
              <a:t>Dados Secundários</a:t>
            </a: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 - DETER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786240" y="1368000"/>
            <a:ext cx="7571160" cy="498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16360" y="2880000"/>
            <a:ext cx="8710920" cy="147564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404040"/>
                </a:solidFill>
                <a:latin typeface="Arial"/>
                <a:ea typeface="DejaVu Sans"/>
              </a:rPr>
              <a:t>Acesso aos dados via aplicações e serviços da plataforma TerraBrasilis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216000" y="1368000"/>
            <a:ext cx="8710920" cy="46800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Consulta às informações por meio dos Aplicativos Web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360" y="2306520"/>
            <a:ext cx="9143640" cy="316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72360" y="1258920"/>
            <a:ext cx="8998920" cy="558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1"/>
          <a:stretch/>
        </p:blipFill>
        <p:spPr>
          <a:xfrm>
            <a:off x="0" y="1249200"/>
            <a:ext cx="9142920" cy="551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360" y="1325520"/>
            <a:ext cx="9142920" cy="457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TerraBrasilis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656000" y="2592000"/>
            <a:ext cx="5830920" cy="32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6000" spc="-1" strike="noStrike">
                <a:solidFill>
                  <a:srgbClr val="404040"/>
                </a:solidFill>
                <a:latin typeface="Arial"/>
                <a:ea typeface="DejaVu Sans"/>
              </a:rPr>
              <a:t>DADOS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288000" y="4150080"/>
            <a:ext cx="849456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Dados são o coração do sistema e guiam a implementação do TerraBrasilis.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360" y="1296000"/>
            <a:ext cx="9143640" cy="479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36000" y="1476000"/>
            <a:ext cx="9071280" cy="455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216000" y="1332000"/>
            <a:ext cx="8710920" cy="237744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Acesso aos dados via 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API OGC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WMS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 – Visualização de mapas e consulta a atributos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WFS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 – Acesso a dados vetoriais, aplicação de filtros, download para arquivos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216000" y="1224000"/>
            <a:ext cx="8710920" cy="46800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Lista de camadas disponíveis via API OGC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735480" y="1836000"/>
            <a:ext cx="7673040" cy="437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216000" y="1224000"/>
            <a:ext cx="8710920" cy="46800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Lista de camadas disponíveis via API OGC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507240" y="1800000"/>
            <a:ext cx="827676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216000" y="1296000"/>
            <a:ext cx="8710920" cy="198108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Consulta aos dados usando via 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API OGC/WMS</a:t>
            </a:r>
            <a:endParaRPr b="0" lang="pt-BR" sz="2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Via Aplicativo de mapas Web;</a:t>
            </a:r>
            <a:endParaRPr b="0" lang="pt-BR" sz="2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Via QGIS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;</a:t>
            </a:r>
            <a:endParaRPr b="0" lang="pt-BR" sz="2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Via plugin QGIS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;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173520" y="3456000"/>
            <a:ext cx="6306480" cy="2629800"/>
          </a:xfrm>
          <a:prstGeom prst="rect">
            <a:avLst/>
          </a:prstGeom>
          <a:ln>
            <a:noFill/>
          </a:ln>
        </p:spPr>
      </p:pic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7128000" y="4032000"/>
            <a:ext cx="1368000" cy="136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Aplicativo de Mapas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2520000" y="2027520"/>
            <a:ext cx="6622920" cy="394740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2"/>
          <a:stretch/>
        </p:blipFill>
        <p:spPr>
          <a:xfrm>
            <a:off x="66600" y="1703160"/>
            <a:ext cx="2452320" cy="176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Aplicativo de Mapas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19080" y="1347840"/>
            <a:ext cx="9142560" cy="454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QGIS – Camada WMS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72000" y="1195200"/>
            <a:ext cx="9071280" cy="562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QGIS – Camada WMS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978480" y="1296000"/>
            <a:ext cx="4636440" cy="547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872000" y="1908000"/>
            <a:ext cx="4967280" cy="1943280"/>
          </a:xfrm>
          <a:prstGeom prst="rect">
            <a:avLst/>
          </a:prstGeom>
          <a:solidFill>
            <a:srgbClr val="ffffff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PRODES e DETER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357560" y="248040"/>
            <a:ext cx="642744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fafafa"/>
                </a:solidFill>
                <a:latin typeface="Arial"/>
                <a:ea typeface="Humanist 777 Bold BT"/>
              </a:rPr>
              <a:t>Dados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180000" y="1260000"/>
            <a:ext cx="8782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Etapas de produção e publicação - visão geral. 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2363400" y="2469960"/>
            <a:ext cx="3958560" cy="502560"/>
          </a:xfrm>
          <a:custGeom>
            <a:avLst/>
            <a:gdLst/>
            <a:ahLst/>
            <a:rect l="l" t="t" r="r" b="b"/>
            <a:pathLst>
              <a:path w="11002" h="1402">
                <a:moveTo>
                  <a:pt x="233" y="0"/>
                </a:moveTo>
                <a:lnTo>
                  <a:pt x="234" y="0"/>
                </a:lnTo>
                <a:cubicBezTo>
                  <a:pt x="193" y="0"/>
                  <a:pt x="152" y="11"/>
                  <a:pt x="117" y="31"/>
                </a:cubicBezTo>
                <a:cubicBezTo>
                  <a:pt x="81" y="52"/>
                  <a:pt x="52" y="81"/>
                  <a:pt x="31" y="117"/>
                </a:cubicBezTo>
                <a:cubicBezTo>
                  <a:pt x="11" y="152"/>
                  <a:pt x="0" y="193"/>
                  <a:pt x="0" y="234"/>
                </a:cubicBezTo>
                <a:lnTo>
                  <a:pt x="0" y="1167"/>
                </a:lnTo>
                <a:lnTo>
                  <a:pt x="0" y="1168"/>
                </a:lnTo>
                <a:cubicBezTo>
                  <a:pt x="0" y="1208"/>
                  <a:pt x="11" y="1249"/>
                  <a:pt x="31" y="1284"/>
                </a:cubicBezTo>
                <a:cubicBezTo>
                  <a:pt x="52" y="1320"/>
                  <a:pt x="81" y="1349"/>
                  <a:pt x="117" y="1370"/>
                </a:cubicBezTo>
                <a:cubicBezTo>
                  <a:pt x="152" y="1390"/>
                  <a:pt x="193" y="1401"/>
                  <a:pt x="234" y="1401"/>
                </a:cubicBezTo>
                <a:lnTo>
                  <a:pt x="10767" y="1400"/>
                </a:lnTo>
                <a:lnTo>
                  <a:pt x="10768" y="1401"/>
                </a:lnTo>
                <a:cubicBezTo>
                  <a:pt x="10808" y="1401"/>
                  <a:pt x="10849" y="1390"/>
                  <a:pt x="10884" y="1370"/>
                </a:cubicBezTo>
                <a:cubicBezTo>
                  <a:pt x="10920" y="1349"/>
                  <a:pt x="10949" y="1320"/>
                  <a:pt x="10970" y="1284"/>
                </a:cubicBezTo>
                <a:cubicBezTo>
                  <a:pt x="10990" y="1249"/>
                  <a:pt x="11001" y="1208"/>
                  <a:pt x="11001" y="1168"/>
                </a:cubicBezTo>
                <a:lnTo>
                  <a:pt x="11000" y="233"/>
                </a:lnTo>
                <a:lnTo>
                  <a:pt x="11001" y="234"/>
                </a:lnTo>
                <a:lnTo>
                  <a:pt x="11001" y="234"/>
                </a:lnTo>
                <a:cubicBezTo>
                  <a:pt x="11001" y="193"/>
                  <a:pt x="10990" y="152"/>
                  <a:pt x="10970" y="117"/>
                </a:cubicBezTo>
                <a:cubicBezTo>
                  <a:pt x="10949" y="81"/>
                  <a:pt x="10920" y="52"/>
                  <a:pt x="10884" y="31"/>
                </a:cubicBezTo>
                <a:cubicBezTo>
                  <a:pt x="10849" y="11"/>
                  <a:pt x="10808" y="0"/>
                  <a:pt x="10768" y="0"/>
                </a:cubicBezTo>
                <a:lnTo>
                  <a:pt x="233" y="0"/>
                </a:lnTo>
              </a:path>
            </a:pathLst>
          </a:custGeom>
          <a:solidFill>
            <a:srgbClr val="ddddd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Aquisição e tratamento de imagens de satélite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0" name="CustomShape 5"/>
          <p:cNvSpPr/>
          <p:nvPr/>
        </p:nvSpPr>
        <p:spPr>
          <a:xfrm>
            <a:off x="2363400" y="3261960"/>
            <a:ext cx="3958560" cy="502560"/>
          </a:xfrm>
          <a:custGeom>
            <a:avLst/>
            <a:gdLst/>
            <a:ahLst/>
            <a:rect l="l" t="t" r="r" b="b"/>
            <a:pathLst>
              <a:path w="11002" h="1402">
                <a:moveTo>
                  <a:pt x="233" y="0"/>
                </a:moveTo>
                <a:lnTo>
                  <a:pt x="234" y="0"/>
                </a:lnTo>
                <a:cubicBezTo>
                  <a:pt x="193" y="0"/>
                  <a:pt x="152" y="11"/>
                  <a:pt x="117" y="31"/>
                </a:cubicBezTo>
                <a:cubicBezTo>
                  <a:pt x="81" y="52"/>
                  <a:pt x="52" y="81"/>
                  <a:pt x="31" y="117"/>
                </a:cubicBezTo>
                <a:cubicBezTo>
                  <a:pt x="11" y="152"/>
                  <a:pt x="0" y="193"/>
                  <a:pt x="0" y="234"/>
                </a:cubicBezTo>
                <a:lnTo>
                  <a:pt x="0" y="1167"/>
                </a:lnTo>
                <a:lnTo>
                  <a:pt x="0" y="1168"/>
                </a:lnTo>
                <a:cubicBezTo>
                  <a:pt x="0" y="1208"/>
                  <a:pt x="11" y="1249"/>
                  <a:pt x="31" y="1284"/>
                </a:cubicBezTo>
                <a:cubicBezTo>
                  <a:pt x="52" y="1320"/>
                  <a:pt x="81" y="1349"/>
                  <a:pt x="117" y="1370"/>
                </a:cubicBezTo>
                <a:cubicBezTo>
                  <a:pt x="152" y="1390"/>
                  <a:pt x="193" y="1401"/>
                  <a:pt x="234" y="1401"/>
                </a:cubicBezTo>
                <a:lnTo>
                  <a:pt x="10767" y="1400"/>
                </a:lnTo>
                <a:lnTo>
                  <a:pt x="10768" y="1401"/>
                </a:lnTo>
                <a:cubicBezTo>
                  <a:pt x="10808" y="1401"/>
                  <a:pt x="10849" y="1390"/>
                  <a:pt x="10884" y="1370"/>
                </a:cubicBezTo>
                <a:cubicBezTo>
                  <a:pt x="10920" y="1349"/>
                  <a:pt x="10949" y="1320"/>
                  <a:pt x="10970" y="1284"/>
                </a:cubicBezTo>
                <a:cubicBezTo>
                  <a:pt x="10990" y="1249"/>
                  <a:pt x="11001" y="1208"/>
                  <a:pt x="11001" y="1168"/>
                </a:cubicBezTo>
                <a:lnTo>
                  <a:pt x="11000" y="233"/>
                </a:lnTo>
                <a:lnTo>
                  <a:pt x="11001" y="234"/>
                </a:lnTo>
                <a:lnTo>
                  <a:pt x="11001" y="234"/>
                </a:lnTo>
                <a:cubicBezTo>
                  <a:pt x="11001" y="193"/>
                  <a:pt x="10990" y="152"/>
                  <a:pt x="10970" y="117"/>
                </a:cubicBezTo>
                <a:cubicBezTo>
                  <a:pt x="10949" y="81"/>
                  <a:pt x="10920" y="52"/>
                  <a:pt x="10884" y="31"/>
                </a:cubicBezTo>
                <a:cubicBezTo>
                  <a:pt x="10849" y="11"/>
                  <a:pt x="10808" y="0"/>
                  <a:pt x="10768" y="0"/>
                </a:cubicBezTo>
                <a:lnTo>
                  <a:pt x="233" y="0"/>
                </a:lnTo>
              </a:path>
            </a:pathLst>
          </a:custGeom>
          <a:solidFill>
            <a:srgbClr val="ddddd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Interpretação visual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>
            <a:off x="2557080" y="4323960"/>
            <a:ext cx="1438560" cy="502560"/>
          </a:xfrm>
          <a:custGeom>
            <a:avLst/>
            <a:gdLst/>
            <a:ahLst/>
            <a:rect l="l" t="t" r="r" b="b"/>
            <a:pathLst>
              <a:path w="4002" h="1402">
                <a:moveTo>
                  <a:pt x="233" y="0"/>
                </a:moveTo>
                <a:lnTo>
                  <a:pt x="234" y="0"/>
                </a:lnTo>
                <a:cubicBezTo>
                  <a:pt x="193" y="0"/>
                  <a:pt x="152" y="11"/>
                  <a:pt x="117" y="31"/>
                </a:cubicBezTo>
                <a:cubicBezTo>
                  <a:pt x="81" y="52"/>
                  <a:pt x="52" y="81"/>
                  <a:pt x="31" y="117"/>
                </a:cubicBezTo>
                <a:cubicBezTo>
                  <a:pt x="11" y="152"/>
                  <a:pt x="0" y="193"/>
                  <a:pt x="0" y="234"/>
                </a:cubicBezTo>
                <a:lnTo>
                  <a:pt x="0" y="1167"/>
                </a:lnTo>
                <a:lnTo>
                  <a:pt x="0" y="1168"/>
                </a:lnTo>
                <a:cubicBezTo>
                  <a:pt x="0" y="1208"/>
                  <a:pt x="11" y="1249"/>
                  <a:pt x="31" y="1284"/>
                </a:cubicBezTo>
                <a:cubicBezTo>
                  <a:pt x="52" y="1320"/>
                  <a:pt x="81" y="1349"/>
                  <a:pt x="117" y="1370"/>
                </a:cubicBezTo>
                <a:cubicBezTo>
                  <a:pt x="152" y="1390"/>
                  <a:pt x="193" y="1401"/>
                  <a:pt x="234" y="1401"/>
                </a:cubicBezTo>
                <a:lnTo>
                  <a:pt x="3767" y="1400"/>
                </a:lnTo>
                <a:lnTo>
                  <a:pt x="3768" y="1401"/>
                </a:lnTo>
                <a:cubicBezTo>
                  <a:pt x="3808" y="1401"/>
                  <a:pt x="3849" y="1390"/>
                  <a:pt x="3884" y="1370"/>
                </a:cubicBezTo>
                <a:cubicBezTo>
                  <a:pt x="3920" y="1349"/>
                  <a:pt x="3949" y="1320"/>
                  <a:pt x="3970" y="1284"/>
                </a:cubicBezTo>
                <a:cubicBezTo>
                  <a:pt x="3990" y="1249"/>
                  <a:pt x="4001" y="1208"/>
                  <a:pt x="4001" y="1168"/>
                </a:cubicBezTo>
                <a:lnTo>
                  <a:pt x="4000" y="233"/>
                </a:lnTo>
                <a:lnTo>
                  <a:pt x="4001" y="234"/>
                </a:lnTo>
                <a:lnTo>
                  <a:pt x="4001" y="234"/>
                </a:lnTo>
                <a:cubicBezTo>
                  <a:pt x="4001" y="193"/>
                  <a:pt x="3990" y="152"/>
                  <a:pt x="3970" y="117"/>
                </a:cubicBezTo>
                <a:cubicBezTo>
                  <a:pt x="3949" y="81"/>
                  <a:pt x="3920" y="52"/>
                  <a:pt x="3884" y="31"/>
                </a:cubicBezTo>
                <a:cubicBezTo>
                  <a:pt x="3849" y="11"/>
                  <a:pt x="3808" y="0"/>
                  <a:pt x="3768" y="0"/>
                </a:cubicBezTo>
                <a:lnTo>
                  <a:pt x="233" y="0"/>
                </a:lnTo>
              </a:path>
            </a:pathLst>
          </a:custGeom>
          <a:solidFill>
            <a:srgbClr val="ddddd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Tratamento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2" name="CustomShape 7"/>
          <p:cNvSpPr/>
          <p:nvPr/>
        </p:nvSpPr>
        <p:spPr>
          <a:xfrm>
            <a:off x="4451400" y="4305960"/>
            <a:ext cx="1438560" cy="502560"/>
          </a:xfrm>
          <a:custGeom>
            <a:avLst/>
            <a:gdLst/>
            <a:ahLst/>
            <a:rect l="l" t="t" r="r" b="b"/>
            <a:pathLst>
              <a:path w="4002" h="1402">
                <a:moveTo>
                  <a:pt x="233" y="0"/>
                </a:moveTo>
                <a:lnTo>
                  <a:pt x="234" y="0"/>
                </a:lnTo>
                <a:cubicBezTo>
                  <a:pt x="193" y="0"/>
                  <a:pt x="152" y="11"/>
                  <a:pt x="117" y="31"/>
                </a:cubicBezTo>
                <a:cubicBezTo>
                  <a:pt x="81" y="52"/>
                  <a:pt x="52" y="81"/>
                  <a:pt x="31" y="117"/>
                </a:cubicBezTo>
                <a:cubicBezTo>
                  <a:pt x="11" y="152"/>
                  <a:pt x="0" y="193"/>
                  <a:pt x="0" y="234"/>
                </a:cubicBezTo>
                <a:lnTo>
                  <a:pt x="0" y="1167"/>
                </a:lnTo>
                <a:lnTo>
                  <a:pt x="0" y="1168"/>
                </a:lnTo>
                <a:cubicBezTo>
                  <a:pt x="0" y="1208"/>
                  <a:pt x="11" y="1249"/>
                  <a:pt x="31" y="1284"/>
                </a:cubicBezTo>
                <a:cubicBezTo>
                  <a:pt x="52" y="1320"/>
                  <a:pt x="81" y="1349"/>
                  <a:pt x="117" y="1370"/>
                </a:cubicBezTo>
                <a:cubicBezTo>
                  <a:pt x="152" y="1390"/>
                  <a:pt x="193" y="1401"/>
                  <a:pt x="234" y="1401"/>
                </a:cubicBezTo>
                <a:lnTo>
                  <a:pt x="3767" y="1400"/>
                </a:lnTo>
                <a:lnTo>
                  <a:pt x="3768" y="1401"/>
                </a:lnTo>
                <a:cubicBezTo>
                  <a:pt x="3808" y="1401"/>
                  <a:pt x="3849" y="1390"/>
                  <a:pt x="3884" y="1370"/>
                </a:cubicBezTo>
                <a:cubicBezTo>
                  <a:pt x="3920" y="1349"/>
                  <a:pt x="3949" y="1320"/>
                  <a:pt x="3970" y="1284"/>
                </a:cubicBezTo>
                <a:cubicBezTo>
                  <a:pt x="3990" y="1249"/>
                  <a:pt x="4001" y="1208"/>
                  <a:pt x="4001" y="1168"/>
                </a:cubicBezTo>
                <a:lnTo>
                  <a:pt x="4000" y="233"/>
                </a:lnTo>
                <a:lnTo>
                  <a:pt x="4001" y="234"/>
                </a:lnTo>
                <a:lnTo>
                  <a:pt x="4001" y="234"/>
                </a:lnTo>
                <a:cubicBezTo>
                  <a:pt x="4001" y="193"/>
                  <a:pt x="3990" y="152"/>
                  <a:pt x="3970" y="117"/>
                </a:cubicBezTo>
                <a:cubicBezTo>
                  <a:pt x="3949" y="81"/>
                  <a:pt x="3920" y="52"/>
                  <a:pt x="3884" y="31"/>
                </a:cubicBezTo>
                <a:cubicBezTo>
                  <a:pt x="3849" y="11"/>
                  <a:pt x="3808" y="0"/>
                  <a:pt x="3768" y="0"/>
                </a:cubicBezTo>
                <a:lnTo>
                  <a:pt x="233" y="0"/>
                </a:lnTo>
              </a:path>
            </a:pathLst>
          </a:custGeom>
          <a:solidFill>
            <a:srgbClr val="ddddd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Processamento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3" name="CustomShape 8"/>
          <p:cNvSpPr/>
          <p:nvPr/>
        </p:nvSpPr>
        <p:spPr>
          <a:xfrm>
            <a:off x="2363400" y="5493960"/>
            <a:ext cx="3958560" cy="502560"/>
          </a:xfrm>
          <a:custGeom>
            <a:avLst/>
            <a:gdLst/>
            <a:ahLst/>
            <a:rect l="l" t="t" r="r" b="b"/>
            <a:pathLst>
              <a:path w="11002" h="1402">
                <a:moveTo>
                  <a:pt x="233" y="0"/>
                </a:moveTo>
                <a:lnTo>
                  <a:pt x="234" y="0"/>
                </a:lnTo>
                <a:cubicBezTo>
                  <a:pt x="193" y="0"/>
                  <a:pt x="152" y="11"/>
                  <a:pt x="117" y="31"/>
                </a:cubicBezTo>
                <a:cubicBezTo>
                  <a:pt x="81" y="52"/>
                  <a:pt x="52" y="81"/>
                  <a:pt x="31" y="117"/>
                </a:cubicBezTo>
                <a:cubicBezTo>
                  <a:pt x="11" y="152"/>
                  <a:pt x="0" y="193"/>
                  <a:pt x="0" y="234"/>
                </a:cubicBezTo>
                <a:lnTo>
                  <a:pt x="0" y="1167"/>
                </a:lnTo>
                <a:lnTo>
                  <a:pt x="0" y="1168"/>
                </a:lnTo>
                <a:cubicBezTo>
                  <a:pt x="0" y="1208"/>
                  <a:pt x="11" y="1249"/>
                  <a:pt x="31" y="1284"/>
                </a:cubicBezTo>
                <a:cubicBezTo>
                  <a:pt x="52" y="1320"/>
                  <a:pt x="81" y="1349"/>
                  <a:pt x="117" y="1370"/>
                </a:cubicBezTo>
                <a:cubicBezTo>
                  <a:pt x="152" y="1390"/>
                  <a:pt x="193" y="1401"/>
                  <a:pt x="234" y="1401"/>
                </a:cubicBezTo>
                <a:lnTo>
                  <a:pt x="10767" y="1400"/>
                </a:lnTo>
                <a:lnTo>
                  <a:pt x="10768" y="1401"/>
                </a:lnTo>
                <a:cubicBezTo>
                  <a:pt x="10808" y="1401"/>
                  <a:pt x="10849" y="1390"/>
                  <a:pt x="10884" y="1370"/>
                </a:cubicBezTo>
                <a:cubicBezTo>
                  <a:pt x="10920" y="1349"/>
                  <a:pt x="10949" y="1320"/>
                  <a:pt x="10970" y="1284"/>
                </a:cubicBezTo>
                <a:cubicBezTo>
                  <a:pt x="10990" y="1249"/>
                  <a:pt x="11001" y="1208"/>
                  <a:pt x="11001" y="1168"/>
                </a:cubicBezTo>
                <a:lnTo>
                  <a:pt x="11000" y="233"/>
                </a:lnTo>
                <a:lnTo>
                  <a:pt x="11001" y="234"/>
                </a:lnTo>
                <a:lnTo>
                  <a:pt x="11001" y="234"/>
                </a:lnTo>
                <a:cubicBezTo>
                  <a:pt x="11001" y="193"/>
                  <a:pt x="10990" y="152"/>
                  <a:pt x="10970" y="117"/>
                </a:cubicBezTo>
                <a:cubicBezTo>
                  <a:pt x="10949" y="81"/>
                  <a:pt x="10920" y="52"/>
                  <a:pt x="10884" y="31"/>
                </a:cubicBezTo>
                <a:cubicBezTo>
                  <a:pt x="10849" y="11"/>
                  <a:pt x="10808" y="0"/>
                  <a:pt x="10768" y="0"/>
                </a:cubicBezTo>
                <a:lnTo>
                  <a:pt x="233" y="0"/>
                </a:lnTo>
              </a:path>
            </a:pathLst>
          </a:custGeom>
          <a:solidFill>
            <a:srgbClr val="ddddd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Publicação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4" name="Line 9"/>
          <p:cNvSpPr/>
          <p:nvPr/>
        </p:nvSpPr>
        <p:spPr>
          <a:xfrm>
            <a:off x="3227400" y="3765960"/>
            <a:ext cx="0" cy="558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Line 10"/>
          <p:cNvSpPr/>
          <p:nvPr/>
        </p:nvSpPr>
        <p:spPr>
          <a:xfrm>
            <a:off x="5184000" y="3765960"/>
            <a:ext cx="0" cy="54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1"/>
          <p:cNvSpPr/>
          <p:nvPr/>
        </p:nvSpPr>
        <p:spPr>
          <a:xfrm>
            <a:off x="2916000" y="3829680"/>
            <a:ext cx="718560" cy="2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7" name="CustomShape 12"/>
          <p:cNvSpPr/>
          <p:nvPr/>
        </p:nvSpPr>
        <p:spPr>
          <a:xfrm>
            <a:off x="4896000" y="3829680"/>
            <a:ext cx="718560" cy="2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8" name="CustomShape 13"/>
          <p:cNvSpPr/>
          <p:nvPr/>
        </p:nvSpPr>
        <p:spPr>
          <a:xfrm>
            <a:off x="2952000" y="4909680"/>
            <a:ext cx="718560" cy="2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9" name="CustomShape 14"/>
          <p:cNvSpPr/>
          <p:nvPr/>
        </p:nvSpPr>
        <p:spPr>
          <a:xfrm>
            <a:off x="4608000" y="4945680"/>
            <a:ext cx="1186560" cy="3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informações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90" name="Line 15"/>
          <p:cNvSpPr/>
          <p:nvPr/>
        </p:nvSpPr>
        <p:spPr>
          <a:xfrm>
            <a:off x="5184000" y="4809960"/>
            <a:ext cx="0" cy="684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Line 16"/>
          <p:cNvSpPr/>
          <p:nvPr/>
        </p:nvSpPr>
        <p:spPr>
          <a:xfrm>
            <a:off x="3240000" y="4827960"/>
            <a:ext cx="0" cy="66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7"/>
          <p:cNvSpPr/>
          <p:nvPr/>
        </p:nvSpPr>
        <p:spPr>
          <a:xfrm>
            <a:off x="6660000" y="4032000"/>
            <a:ext cx="2014560" cy="646560"/>
          </a:xfrm>
          <a:prstGeom prst="wedgeRoundRectCallout">
            <a:avLst>
              <a:gd name="adj1" fmla="val -94277"/>
              <a:gd name="adj2" fmla="val 116518"/>
              <a:gd name="adj3" fmla="val 16667"/>
            </a:avLst>
          </a:prstGeom>
          <a:solidFill>
            <a:srgbClr val="12762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Aplicativos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3" name="CustomShape 18"/>
          <p:cNvSpPr/>
          <p:nvPr/>
        </p:nvSpPr>
        <p:spPr>
          <a:xfrm>
            <a:off x="468000" y="3960000"/>
            <a:ext cx="1798560" cy="718560"/>
          </a:xfrm>
          <a:prstGeom prst="wedgeRoundRectCallout">
            <a:avLst>
              <a:gd name="adj1" fmla="val 85171"/>
              <a:gd name="adj2" fmla="val 116615"/>
              <a:gd name="adj3" fmla="val 16667"/>
            </a:avLst>
          </a:prstGeom>
          <a:solidFill>
            <a:srgbClr val="12762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Arquivos 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API OGC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4" name="Line 19"/>
          <p:cNvSpPr/>
          <p:nvPr/>
        </p:nvSpPr>
        <p:spPr>
          <a:xfrm>
            <a:off x="4271400" y="2973960"/>
            <a:ext cx="0" cy="3020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QGIS – Camada WMS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540000" y="1221840"/>
            <a:ext cx="8062920" cy="509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QGIS – Camada WMS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191160" y="1249920"/>
            <a:ext cx="8760960" cy="497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Plugin QGIS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144000" y="1296360"/>
            <a:ext cx="8855280" cy="43092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https://plugins.qgis.org/search/?q=terrabrasilis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360000" y="1801080"/>
            <a:ext cx="8423280" cy="440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Plugin QGIS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44000" y="1512360"/>
            <a:ext cx="8855280" cy="86292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Instalação via menu “Complementos&gt;Gerenciar e Instalar Complementos”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86040" y="1260000"/>
            <a:ext cx="8971560" cy="25596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1080000" y="2485440"/>
            <a:ext cx="6983280" cy="370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Plugin QGIS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144360" y="1440000"/>
            <a:ext cx="8926560" cy="76644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288000" y="2683080"/>
            <a:ext cx="6093720" cy="3291840"/>
          </a:xfrm>
          <a:prstGeom prst="rect">
            <a:avLst/>
          </a:prstGeom>
          <a:ln>
            <a:noFill/>
          </a:ln>
        </p:spPr>
      </p:pic>
      <p:sp>
        <p:nvSpPr>
          <p:cNvPr id="442" name="CustomShape 2"/>
          <p:cNvSpPr/>
          <p:nvPr/>
        </p:nvSpPr>
        <p:spPr>
          <a:xfrm>
            <a:off x="6624000" y="2844000"/>
            <a:ext cx="2302920" cy="898920"/>
          </a:xfrm>
          <a:prstGeom prst="wedgeRoundRectCallout">
            <a:avLst>
              <a:gd name="adj1" fmla="val -79476"/>
              <a:gd name="adj2" fmla="val -125726"/>
              <a:gd name="adj3" fmla="val 16667"/>
            </a:avLst>
          </a:prstGeom>
          <a:noFill/>
          <a:ln w="2916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A instalação do plugin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insere o ícone de acesso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na barra de ferramentas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216000" y="1296000"/>
            <a:ext cx="8710920" cy="100728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Passos para download dos dados via 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API OGC/WFS no 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QGIS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180000" y="2556000"/>
            <a:ext cx="8783280" cy="29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Encontrar o link para o geoserviço e tipo de dado desejado;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Configurar uma fonte de dados WFS no QGIS;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Consultar as camadas disponíveis e adicionar uma ou mais camadas ao mapa;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Configurar um filtro que permita obter frações menores da camada de interesse;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Ativar a camada e aguardar o download dos dados;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Selecionar a opção “Salvar Camada…” no menu da camada;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Noto Sans CJK SC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Noto Sans CJK SC"/>
              </a:rPr>
              <a:t>Definir tipo, local e nome do arquivo de destino;</a:t>
            </a: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2433240" y="1242720"/>
            <a:ext cx="4276800" cy="504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900000" y="1296000"/>
            <a:ext cx="7343280" cy="490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1"/>
          <a:stretch/>
        </p:blipFill>
        <p:spPr>
          <a:xfrm>
            <a:off x="1332000" y="1331280"/>
            <a:ext cx="6479280" cy="493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144000" y="1215000"/>
            <a:ext cx="8855280" cy="503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TerraBrasilis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324360" y="2808000"/>
            <a:ext cx="849456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Características importantes observadas na publicação dos dados, como: categorias, recortes e área mínima.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2118600" y="1336320"/>
            <a:ext cx="4906440" cy="499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216000" y="1224000"/>
            <a:ext cx="8710920" cy="90000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Download dos dados v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Noto Sans CJK SC"/>
              </a:rPr>
              <a:t>ia código Python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 – API OGC/WFS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972000" y="2088000"/>
            <a:ext cx="7200000" cy="409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216000" y="1296000"/>
            <a:ext cx="8710920" cy="86328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Exemplo de download dos dados via código Python usando a API OGC/WFS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180000" y="2304360"/>
            <a:ext cx="8783280" cy="41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404040"/>
                </a:solidFill>
                <a:latin typeface="Arial"/>
                <a:ea typeface="DejaVu Sans"/>
              </a:rPr>
              <a:t>Informações detalhadas e exemplo de código no </a:t>
            </a:r>
            <a:r>
              <a:rPr b="1" lang="pt-BR" sz="2400" spc="-1" strike="noStrike">
                <a:solidFill>
                  <a:srgbClr val="404040"/>
                </a:solidFill>
                <a:latin typeface="Arial"/>
                <a:ea typeface="DejaVu Sans"/>
              </a:rPr>
              <a:t>Blog</a:t>
            </a:r>
            <a:r>
              <a:rPr b="0" lang="pt-BR" sz="2400" spc="-1" strike="noStrike">
                <a:solidFill>
                  <a:srgbClr val="404040"/>
                </a:solidFill>
                <a:latin typeface="Arial"/>
                <a:ea typeface="DejaVu Sans"/>
              </a:rPr>
              <a:t> do TerraBrasilis.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Montar o ambiente para executar códigos Python;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Encontrar o link para o geoserviço e tipo de dado desejado;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Definir a camada alvo;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Definir os filtros que permitam obter frações menores da camada de interesse;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DejaVu Sans"/>
              </a:rPr>
              <a:t>Inserir credenciais para obter dados mais recentes no caso do DETER;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Noto Sans CJK SC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Noto Sans CJK SC"/>
              </a:rPr>
              <a:t>Definir tipo, local e nome do arquivo de destino;</a:t>
            </a:r>
            <a:endParaRPr b="0" lang="pt-BR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Noto Sans CJK SC"/>
              </a:rPr>
              <a:t> </a:t>
            </a:r>
            <a:r>
              <a:rPr b="0" lang="pt-BR" sz="2200" spc="-1" strike="noStrike">
                <a:solidFill>
                  <a:srgbClr val="404040"/>
                </a:solidFill>
                <a:latin typeface="Arial"/>
                <a:ea typeface="Noto Sans CJK SC"/>
              </a:rPr>
              <a:t>Executar o script;</a:t>
            </a: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Exercícios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216000" y="1231200"/>
            <a:ext cx="8712000" cy="503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TerraBrasilis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0" y="1728000"/>
            <a:ext cx="9142920" cy="384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TerraBrasilis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360" y="1799640"/>
            <a:ext cx="9142920" cy="383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457200" y="90360"/>
            <a:ext cx="8227440" cy="11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ffffff"/>
                </a:solidFill>
                <a:latin typeface="Arial"/>
                <a:ea typeface="DejaVu Sans"/>
              </a:rPr>
              <a:t>TerraBrasilis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108000" y="1584000"/>
            <a:ext cx="8927280" cy="34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404040"/>
                </a:solidFill>
                <a:latin typeface="Arial"/>
                <a:ea typeface="DejaVu Sans"/>
              </a:rPr>
              <a:t>Agradecimento especial a todos os pesquisadores e coordenadores que trabalham arduamente para garantir a continuidade e qualidade dos dados que são a base do sistema TerraBrasilis.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1368000" y="5400000"/>
            <a:ext cx="6407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andre.carvalho@inpe.br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72000" y="6480000"/>
            <a:ext cx="31672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808080"/>
                </a:solidFill>
                <a:latin typeface="Arial"/>
                <a:ea typeface="DejaVu Sans"/>
              </a:rPr>
              <a:t>COEAM - Fevereiro de 2024</a:t>
            </a:r>
            <a:endParaRPr b="0" lang="pt-B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1357560" y="248040"/>
            <a:ext cx="642744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fafafa"/>
                </a:solidFill>
                <a:latin typeface="Arial"/>
                <a:ea typeface="Humanist 777 Bold BT"/>
              </a:rPr>
              <a:t>Dados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396360" y="1548000"/>
            <a:ext cx="8350560" cy="44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 publicação é dividida em categorias: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Dados primários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, dados tratados/formatados;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Dados secundários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, provenientes de análise e processamento dos dados primários;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Dados auxiliares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, são dados provenientes de fontes externas como: Imagens de Satélite/varias fontes, Municípios/IBGE, UCs/MMA, TIs/FUNAI, CAR/SFB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1357560" y="248040"/>
            <a:ext cx="642744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fafafa"/>
                </a:solidFill>
                <a:latin typeface="Arial"/>
                <a:ea typeface="Humanist 777 Bold BT"/>
              </a:rPr>
              <a:t>Dados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396360" y="1548000"/>
            <a:ext cx="8350560" cy="44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 publicação segue os recortes: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Amazônia Legal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, manutenção da série histórica;</a:t>
            </a:r>
            <a:endParaRPr b="0" lang="pt-BR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Limites dos biomas</a:t>
            </a:r>
            <a:r>
              <a:rPr b="0" lang="pt-BR" sz="2800" spc="-1" strike="noStrike">
                <a:solidFill>
                  <a:srgbClr val="404040"/>
                </a:solidFill>
                <a:latin typeface="Arial"/>
                <a:ea typeface="DejaVu Sans"/>
              </a:rPr>
              <a:t>, adotado com a ampliação do programa de monitoramento para o Cerrado e mais recentemente, para todos os biomas do Brasil;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Jacqueline</dc:creator>
  <dc:description/>
  <dc:language>pt-BR</dc:language>
  <cp:lastModifiedBy>André Carvalho</cp:lastModifiedBy>
  <dcterms:modified xsi:type="dcterms:W3CDTF">2024-02-22T14:18:13Z</dcterms:modified>
  <cp:revision>143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